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310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9880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1510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1415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1370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0401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679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14375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8272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4572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334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66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166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658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728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4229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8F870A7-06D7-4E37-B839-D1091BC473A3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EAAF8-8885-4FE4-ABE6-39781D45F6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076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603459-1C9B-9FFE-BA5E-008202F64759}"/>
              </a:ext>
            </a:extLst>
          </p:cNvPr>
          <p:cNvSpPr txBox="1"/>
          <p:nvPr/>
        </p:nvSpPr>
        <p:spPr>
          <a:xfrm>
            <a:off x="324465" y="965470"/>
            <a:ext cx="704972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Fit Pulse – Anomaly Detection from Wearable Devices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endParaRPr lang="en-US" b="1" dirty="0"/>
          </a:p>
        </p:txBody>
      </p:sp>
      <p:pic>
        <p:nvPicPr>
          <p:cNvPr id="6" name="Google Shape;136;p28">
            <a:extLst>
              <a:ext uri="{FF2B5EF4-FFF2-40B4-BE49-F238E27FC236}">
                <a16:creationId xmlns:a16="http://schemas.microsoft.com/office/drawing/2014/main" id="{A3DE8004-CE6F-E7FC-2700-2E1C49575AA0}"/>
              </a:ext>
            </a:extLst>
          </p:cNvPr>
          <p:cNvPicPr/>
          <p:nvPr/>
        </p:nvPicPr>
        <p:blipFill>
          <a:blip r:embed="rId2"/>
          <a:srcRect l="2425" t="14808" r="2425" b="3824"/>
          <a:stretch/>
        </p:blipFill>
        <p:spPr>
          <a:xfrm>
            <a:off x="6617110" y="965470"/>
            <a:ext cx="5043948" cy="5735215"/>
          </a:xfrm>
          <a:prstGeom prst="ellipse">
            <a:avLst/>
          </a:prstGeom>
          <a:ln w="63500" cap="rnd">
            <a:solidFill>
              <a:schemeClr val="bg2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6C66FF-C182-DF7C-A81F-6786BF184D51}"/>
              </a:ext>
            </a:extLst>
          </p:cNvPr>
          <p:cNvSpPr txBox="1"/>
          <p:nvPr/>
        </p:nvSpPr>
        <p:spPr>
          <a:xfrm>
            <a:off x="422788" y="26274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Module 1: Data Collection &amp; Preprocessing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37D444-ADFB-12B1-C607-8B3DC2095CC6}"/>
              </a:ext>
            </a:extLst>
          </p:cNvPr>
          <p:cNvSpPr txBox="1"/>
          <p:nvPr/>
        </p:nvSpPr>
        <p:spPr>
          <a:xfrm>
            <a:off x="324465" y="4248575"/>
            <a:ext cx="6096000" cy="1703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Data Collection &amp; Preprocessing 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focuses on collecting raw wearable sensor data and converting it into a clean, structured dataset suitable for machine learning and anomaly detection.</a:t>
            </a:r>
          </a:p>
        </p:txBody>
      </p:sp>
    </p:spTree>
    <p:extLst>
      <p:ext uri="{BB962C8B-B14F-4D97-AF65-F5344CB8AC3E}">
        <p14:creationId xmlns:p14="http://schemas.microsoft.com/office/powerpoint/2010/main" val="1158147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C03E26-5396-D3F7-12B7-100EF83AE08B}"/>
              </a:ext>
            </a:extLst>
          </p:cNvPr>
          <p:cNvSpPr txBox="1"/>
          <p:nvPr/>
        </p:nvSpPr>
        <p:spPr>
          <a:xfrm>
            <a:off x="196646" y="1178284"/>
            <a:ext cx="11120283" cy="3779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dirty="0"/>
              <a:t>In this module, the raw wearable data collected from fitness devices was transformed into a clean, reliable, and analysis-ready format. Through systematic preprocessing steps—such as timestamp correction, missing value handling, outlier detection, and time-series resampling—the heart rate, steps, and sleep datasets were standardized and aligned to a consistent timeline.</a:t>
            </a:r>
            <a:br>
              <a:rPr lang="en-US" dirty="0"/>
            </a:br>
            <a:r>
              <a:rPr lang="en-US" dirty="0"/>
              <a:t>This ensures that the data is stable, uniform, and suitable for further analysis.</a:t>
            </a:r>
          </a:p>
          <a:p>
            <a:pPr>
              <a:lnSpc>
                <a:spcPct val="150000"/>
              </a:lnSpc>
              <a:buNone/>
            </a:pPr>
            <a:r>
              <a:rPr lang="en-US" dirty="0"/>
              <a:t>With Module 1 completed successfully, the processed outputs now form a strong foundation for the next stages of the project, including feature extraction, modeling, and anomaly detection.</a:t>
            </a:r>
            <a:br>
              <a:rPr lang="en-US" dirty="0"/>
            </a:br>
            <a:r>
              <a:rPr lang="en-US" dirty="0"/>
              <a:t>Overall, preprocessing has significantly improved data quality, making future insights more accurate and meaningful.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83DBAB-429A-58A8-6CB9-CD0A8B24572E}"/>
              </a:ext>
            </a:extLst>
          </p:cNvPr>
          <p:cNvSpPr txBox="1"/>
          <p:nvPr/>
        </p:nvSpPr>
        <p:spPr>
          <a:xfrm>
            <a:off x="4218038" y="415101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33991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E92E2B-CE9A-C146-25E9-189F066E388C}"/>
              </a:ext>
            </a:extLst>
          </p:cNvPr>
          <p:cNvSpPr txBox="1"/>
          <p:nvPr/>
        </p:nvSpPr>
        <p:spPr>
          <a:xfrm>
            <a:off x="1071716" y="739565"/>
            <a:ext cx="30971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3600" b="1" u="sng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cs typeface="Arial" panose="020B0604020202020204" pitchFamily="34" charset="0"/>
              </a:rPr>
              <a:t>Introduction</a:t>
            </a:r>
          </a:p>
        </p:txBody>
      </p:sp>
      <p:pic>
        <p:nvPicPr>
          <p:cNvPr id="4" name="Google Shape;167;p31">
            <a:extLst>
              <a:ext uri="{FF2B5EF4-FFF2-40B4-BE49-F238E27FC236}">
                <a16:creationId xmlns:a16="http://schemas.microsoft.com/office/drawing/2014/main" id="{60C43C15-4F41-D12C-AC24-A985EB09502E}"/>
              </a:ext>
            </a:extLst>
          </p:cNvPr>
          <p:cNvPicPr/>
          <p:nvPr/>
        </p:nvPicPr>
        <p:blipFill>
          <a:blip r:embed="rId2"/>
          <a:srcRect l="30802" r="32938"/>
          <a:stretch/>
        </p:blipFill>
        <p:spPr>
          <a:xfrm>
            <a:off x="8023125" y="1288026"/>
            <a:ext cx="3097161" cy="5250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0A9194-1024-2A37-E1A8-BB35B26EAE6C}"/>
              </a:ext>
            </a:extLst>
          </p:cNvPr>
          <p:cNvSpPr txBox="1"/>
          <p:nvPr/>
        </p:nvSpPr>
        <p:spPr>
          <a:xfrm>
            <a:off x="324463" y="1816704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Wearable health devices continuously capture physiological parameters:</a:t>
            </a:r>
          </a:p>
          <a:p>
            <a:pPr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Heart rate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Step count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Sleep stages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Activity patterns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But raw sensor data usually contains:</a:t>
            </a:r>
          </a:p>
          <a:p>
            <a:pPr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Missing timestamps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Irregular sampling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Outliers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Sensor noise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Inconsistent formatting</a:t>
            </a:r>
          </a:p>
        </p:txBody>
      </p:sp>
    </p:spTree>
    <p:extLst>
      <p:ext uri="{BB962C8B-B14F-4D97-AF65-F5344CB8AC3E}">
        <p14:creationId xmlns:p14="http://schemas.microsoft.com/office/powerpoint/2010/main" val="2597322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ACFF81-A0FA-2B0D-125A-1FE2E99251C8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806245" y="1707615"/>
            <a:ext cx="509311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Load raw CSV/JSON files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Standardize column names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Parse timestamps &amp; convert to UTC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Handle missing values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Detect &amp; flag outliers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Resample data into fixed time intervals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Check time-series consistency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Export cleaned datasets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56AA62-E3EA-29C8-DB81-B8B809630B7C}"/>
              </a:ext>
            </a:extLst>
          </p:cNvPr>
          <p:cNvSpPr txBox="1"/>
          <p:nvPr/>
        </p:nvSpPr>
        <p:spPr>
          <a:xfrm>
            <a:off x="806244" y="788727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latin typeface="Arial Black" panose="020B0A04020102020204" pitchFamily="34" charset="0"/>
                <a:cs typeface="Arial" panose="020B0604020202020204" pitchFamily="34" charset="0"/>
              </a:rPr>
              <a:t>Objective</a:t>
            </a:r>
          </a:p>
        </p:txBody>
      </p:sp>
      <p:pic>
        <p:nvPicPr>
          <p:cNvPr id="5" name="Google Shape;174;p32">
            <a:extLst>
              <a:ext uri="{FF2B5EF4-FFF2-40B4-BE49-F238E27FC236}">
                <a16:creationId xmlns:a16="http://schemas.microsoft.com/office/drawing/2014/main" id="{224361FE-2A38-5E2E-BF7D-EDC401304EE9}"/>
              </a:ext>
            </a:extLst>
          </p:cNvPr>
          <p:cNvPicPr/>
          <p:nvPr/>
        </p:nvPicPr>
        <p:blipFill>
          <a:blip r:embed="rId2"/>
          <a:stretch/>
        </p:blipFill>
        <p:spPr>
          <a:xfrm flipH="1">
            <a:off x="5982101" y="1265904"/>
            <a:ext cx="5216842" cy="432619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39237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183DC70-DEEE-7720-814A-FDBDBC9A1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6973901"/>
              </p:ext>
            </p:extLst>
          </p:nvPr>
        </p:nvGraphicFramePr>
        <p:xfrm>
          <a:off x="1427778" y="2012986"/>
          <a:ext cx="8947150" cy="329184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473575">
                  <a:extLst>
                    <a:ext uri="{9D8B030D-6E8A-4147-A177-3AD203B41FA5}">
                      <a16:colId xmlns:a16="http://schemas.microsoft.com/office/drawing/2014/main" val="452352470"/>
                    </a:ext>
                  </a:extLst>
                </a:gridCol>
                <a:gridCol w="4473575">
                  <a:extLst>
                    <a:ext uri="{9D8B030D-6E8A-4147-A177-3AD203B41FA5}">
                      <a16:colId xmlns:a16="http://schemas.microsoft.com/office/drawing/2014/main" val="3397374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b="1" dirty="0">
                          <a:latin typeface="Arial Black" panose="020B0A04020102020204" pitchFamily="34" charset="0"/>
                        </a:rPr>
                        <a:t>Step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b="1" dirty="0">
                          <a:latin typeface="Arial Black" panose="020B0A04020102020204" pitchFamily="34" charset="0"/>
                        </a:rPr>
                        <a:t>Operation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08465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Load raw sensor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097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Convert timestamps to UTC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8047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Impute missing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61211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Remove/flag invalid entries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742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Outlier detection (IQR)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2376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/>
                        <a:t>Resample to uniform time interval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2209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Standardize columns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00090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dirty="0"/>
                        <a:t>Export cleaned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491158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0A99A75-BD90-30E1-CFB2-9CE79698A232}"/>
              </a:ext>
            </a:extLst>
          </p:cNvPr>
          <p:cNvSpPr txBox="1"/>
          <p:nvPr/>
        </p:nvSpPr>
        <p:spPr>
          <a:xfrm>
            <a:off x="1290025" y="680572"/>
            <a:ext cx="46113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/>
              <a:t>Workflow Overview</a:t>
            </a:r>
          </a:p>
        </p:txBody>
      </p:sp>
    </p:spTree>
    <p:extLst>
      <p:ext uri="{BB962C8B-B14F-4D97-AF65-F5344CB8AC3E}">
        <p14:creationId xmlns:p14="http://schemas.microsoft.com/office/powerpoint/2010/main" val="1337502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8611745-660C-9DEC-2661-D0FA18407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262940"/>
              </p:ext>
            </p:extLst>
          </p:nvPr>
        </p:nvGraphicFramePr>
        <p:xfrm>
          <a:off x="1162307" y="2286000"/>
          <a:ext cx="8947150" cy="22860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89430">
                  <a:extLst>
                    <a:ext uri="{9D8B030D-6E8A-4147-A177-3AD203B41FA5}">
                      <a16:colId xmlns:a16="http://schemas.microsoft.com/office/drawing/2014/main" val="3148793359"/>
                    </a:ext>
                  </a:extLst>
                </a:gridCol>
                <a:gridCol w="1789430">
                  <a:extLst>
                    <a:ext uri="{9D8B030D-6E8A-4147-A177-3AD203B41FA5}">
                      <a16:colId xmlns:a16="http://schemas.microsoft.com/office/drawing/2014/main" val="2476466912"/>
                    </a:ext>
                  </a:extLst>
                </a:gridCol>
                <a:gridCol w="1789430">
                  <a:extLst>
                    <a:ext uri="{9D8B030D-6E8A-4147-A177-3AD203B41FA5}">
                      <a16:colId xmlns:a16="http://schemas.microsoft.com/office/drawing/2014/main" val="82086245"/>
                    </a:ext>
                  </a:extLst>
                </a:gridCol>
                <a:gridCol w="1789430">
                  <a:extLst>
                    <a:ext uri="{9D8B030D-6E8A-4147-A177-3AD203B41FA5}">
                      <a16:colId xmlns:a16="http://schemas.microsoft.com/office/drawing/2014/main" val="1496213162"/>
                    </a:ext>
                  </a:extLst>
                </a:gridCol>
                <a:gridCol w="1789430">
                  <a:extLst>
                    <a:ext uri="{9D8B030D-6E8A-4147-A177-3AD203B41FA5}">
                      <a16:colId xmlns:a16="http://schemas.microsoft.com/office/drawing/2014/main" val="7445063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hr_bpm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steps_count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sleep_state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90016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2025-11-01 06:01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5120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2025-11-01 06:05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6008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2025-11-02 23:15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deep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86664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5388777-F038-2887-7720-53BE65CDA075}"/>
              </a:ext>
            </a:extLst>
          </p:cNvPr>
          <p:cNvSpPr txBox="1"/>
          <p:nvPr/>
        </p:nvSpPr>
        <p:spPr>
          <a:xfrm>
            <a:off x="717754" y="964713"/>
            <a:ext cx="30873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Sample Raw Data</a:t>
            </a:r>
          </a:p>
        </p:txBody>
      </p:sp>
    </p:spTree>
    <p:extLst>
      <p:ext uri="{BB962C8B-B14F-4D97-AF65-F5344CB8AC3E}">
        <p14:creationId xmlns:p14="http://schemas.microsoft.com/office/powerpoint/2010/main" val="247649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A3A8BE-27EA-3C20-5B9C-24D48663B2BA}"/>
              </a:ext>
            </a:extLst>
          </p:cNvPr>
          <p:cNvSpPr txBox="1"/>
          <p:nvPr/>
        </p:nvSpPr>
        <p:spPr>
          <a:xfrm>
            <a:off x="157317" y="188959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Preprocessing Steps</a:t>
            </a:r>
          </a:p>
        </p:txBody>
      </p:sp>
      <p:pic>
        <p:nvPicPr>
          <p:cNvPr id="4" name="Google Shape;174;p32">
            <a:extLst>
              <a:ext uri="{FF2B5EF4-FFF2-40B4-BE49-F238E27FC236}">
                <a16:creationId xmlns:a16="http://schemas.microsoft.com/office/drawing/2014/main" id="{1AE66C78-2020-1EE7-A77C-560B77F832F8}"/>
              </a:ext>
            </a:extLst>
          </p:cNvPr>
          <p:cNvPicPr/>
          <p:nvPr/>
        </p:nvPicPr>
        <p:blipFill>
          <a:blip r:embed="rId2"/>
          <a:stretch/>
        </p:blipFill>
        <p:spPr>
          <a:xfrm flipH="1">
            <a:off x="6778512" y="2166080"/>
            <a:ext cx="4282777" cy="3310487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BB7090-22C3-721F-D551-FAF62A9763CE}"/>
              </a:ext>
            </a:extLst>
          </p:cNvPr>
          <p:cNvSpPr txBox="1"/>
          <p:nvPr/>
        </p:nvSpPr>
        <p:spPr>
          <a:xfrm>
            <a:off x="422787" y="1130905"/>
            <a:ext cx="5388078" cy="50256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b="1" dirty="0"/>
              <a:t>Missing value handling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HR → forward-fill + interpolation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Steps → missing = 0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Sleep duration → median fill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Sleep stage → forward/back fill</a:t>
            </a:r>
          </a:p>
          <a:p>
            <a:pPr>
              <a:lnSpc>
                <a:spcPct val="150000"/>
              </a:lnSpc>
              <a:buNone/>
            </a:pPr>
            <a:r>
              <a:rPr lang="en-IN" b="1" dirty="0"/>
              <a:t>✔ Timestamp correction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Convert to valid datetime format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Normalize to UTC</a:t>
            </a:r>
          </a:p>
          <a:p>
            <a:pPr>
              <a:lnSpc>
                <a:spcPct val="150000"/>
              </a:lnSpc>
              <a:buNone/>
            </a:pPr>
            <a:r>
              <a:rPr lang="en-IN" b="1" dirty="0"/>
              <a:t>✔ Outlier detection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IQR-based anomaly flagging</a:t>
            </a:r>
          </a:p>
          <a:p>
            <a:pPr>
              <a:lnSpc>
                <a:spcPct val="150000"/>
              </a:lnSpc>
              <a:buNone/>
            </a:pPr>
            <a:r>
              <a:rPr lang="en-IN" b="1" dirty="0"/>
              <a:t>✔ Final output</a:t>
            </a:r>
          </a:p>
          <a:p>
            <a:pPr>
              <a:lnSpc>
                <a:spcPct val="150000"/>
              </a:lnSpc>
              <a:buNone/>
            </a:pPr>
            <a:r>
              <a:rPr lang="en-IN" dirty="0"/>
              <a:t>Fully cleaned dataset with uniform timestamps.</a:t>
            </a:r>
          </a:p>
        </p:txBody>
      </p:sp>
    </p:spTree>
    <p:extLst>
      <p:ext uri="{BB962C8B-B14F-4D97-AF65-F5344CB8AC3E}">
        <p14:creationId xmlns:p14="http://schemas.microsoft.com/office/powerpoint/2010/main" val="357293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190E25-7788-3EB1-8938-1CCF8BC1C0EF}"/>
              </a:ext>
            </a:extLst>
          </p:cNvPr>
          <p:cNvSpPr txBox="1"/>
          <p:nvPr/>
        </p:nvSpPr>
        <p:spPr>
          <a:xfrm>
            <a:off x="816078" y="739566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/>
              <a:t>Cleaned Data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ABE4E1C-838D-1D74-640D-1F2C9E1EA5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825565"/>
              </p:ext>
            </p:extLst>
          </p:nvPr>
        </p:nvGraphicFramePr>
        <p:xfrm>
          <a:off x="621532" y="2574899"/>
          <a:ext cx="8947150" cy="22860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89430">
                  <a:extLst>
                    <a:ext uri="{9D8B030D-6E8A-4147-A177-3AD203B41FA5}">
                      <a16:colId xmlns:a16="http://schemas.microsoft.com/office/drawing/2014/main" val="397264480"/>
                    </a:ext>
                  </a:extLst>
                </a:gridCol>
                <a:gridCol w="1789430">
                  <a:extLst>
                    <a:ext uri="{9D8B030D-6E8A-4147-A177-3AD203B41FA5}">
                      <a16:colId xmlns:a16="http://schemas.microsoft.com/office/drawing/2014/main" val="2294322752"/>
                    </a:ext>
                  </a:extLst>
                </a:gridCol>
                <a:gridCol w="1789430">
                  <a:extLst>
                    <a:ext uri="{9D8B030D-6E8A-4147-A177-3AD203B41FA5}">
                      <a16:colId xmlns:a16="http://schemas.microsoft.com/office/drawing/2014/main" val="1799614656"/>
                    </a:ext>
                  </a:extLst>
                </a:gridCol>
                <a:gridCol w="1789430">
                  <a:extLst>
                    <a:ext uri="{9D8B030D-6E8A-4147-A177-3AD203B41FA5}">
                      <a16:colId xmlns:a16="http://schemas.microsoft.com/office/drawing/2014/main" val="2754666390"/>
                    </a:ext>
                  </a:extLst>
                </a:gridCol>
                <a:gridCol w="1789430">
                  <a:extLst>
                    <a:ext uri="{9D8B030D-6E8A-4147-A177-3AD203B41FA5}">
                      <a16:colId xmlns:a16="http://schemas.microsoft.com/office/drawing/2014/main" val="35469242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timestamp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hr_bpm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steps_count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sleep_state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mins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319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2025-11-01 06:01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505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2025-11-01 06:05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188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716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2025-11-02 23:15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—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deep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45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8180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314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17616E1-ED47-2ABD-07A3-A31560B4D978}"/>
              </a:ext>
            </a:extLst>
          </p:cNvPr>
          <p:cNvSpPr txBox="1"/>
          <p:nvPr/>
        </p:nvSpPr>
        <p:spPr>
          <a:xfrm>
            <a:off x="717755" y="2913539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Generated Outputs Include:</a:t>
            </a:r>
          </a:p>
          <a:p>
            <a:pPr>
              <a:buNone/>
            </a:pPr>
            <a:r>
              <a:rPr lang="en-IN" dirty="0"/>
              <a:t>✔ Processed heart rate (1-min interval)</a:t>
            </a:r>
            <a:br>
              <a:rPr lang="en-IN" dirty="0"/>
            </a:br>
            <a:r>
              <a:rPr lang="en-IN" dirty="0"/>
              <a:t>✔ Processed steps (1-min interval)</a:t>
            </a:r>
            <a:br>
              <a:rPr lang="en-IN" dirty="0"/>
            </a:br>
            <a:r>
              <a:rPr lang="en-IN" dirty="0"/>
              <a:t>✔ Processed sleep (15-min interval)</a:t>
            </a:r>
            <a:br>
              <a:rPr lang="en-IN" dirty="0"/>
            </a:br>
            <a:r>
              <a:rPr lang="en-IN" dirty="0"/>
              <a:t>✔ Full preprocessing report JSON</a:t>
            </a:r>
            <a:br>
              <a:rPr lang="en-IN" dirty="0"/>
            </a:br>
            <a:r>
              <a:rPr lang="en-IN" dirty="0"/>
              <a:t>✔ Outlier flags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0666BA-0783-D59C-78ED-7A07C8F3DEE6}"/>
              </a:ext>
            </a:extLst>
          </p:cNvPr>
          <p:cNvSpPr txBox="1"/>
          <p:nvPr/>
        </p:nvSpPr>
        <p:spPr>
          <a:xfrm>
            <a:off x="324465" y="1134921"/>
            <a:ext cx="70398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800" b="1" dirty="0"/>
              <a:t>Preprocessing Output Summary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96B9A6-3E7B-BED1-3F17-EC6095A3D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599" y="1524000"/>
            <a:ext cx="5411950" cy="492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12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7EF25D-02AF-9DC0-D620-8F2BE1571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219" y="473178"/>
            <a:ext cx="4001729" cy="30467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7EC70A-26EB-42E8-F7FA-45CD4013D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150" y="467032"/>
            <a:ext cx="4070555" cy="30529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42C7AB-9206-72C7-4D8C-2BAAB1073A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618" y="3756429"/>
            <a:ext cx="11385755" cy="280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940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406</TotalTime>
  <Words>450</Words>
  <Application>Microsoft Office PowerPoint</Application>
  <PresentationFormat>Widescreen</PresentationFormat>
  <Paragraphs>110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Surya Injurapu</dc:creator>
  <cp:lastModifiedBy>Surya Injurapu</cp:lastModifiedBy>
  <cp:revision>1</cp:revision>
  <dcterms:created xsi:type="dcterms:W3CDTF">2025-11-24T10:43:20Z</dcterms:created>
  <dcterms:modified xsi:type="dcterms:W3CDTF">2025-11-24T17:30:06Z</dcterms:modified>
</cp:coreProperties>
</file>

<file path=docProps/thumbnail.jpeg>
</file>